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7"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85" autoAdjust="0"/>
    <p:restoredTop sz="94660"/>
  </p:normalViewPr>
  <p:slideViewPr>
    <p:cSldViewPr snapToGrid="0">
      <p:cViewPr>
        <p:scale>
          <a:sx n="33" d="100"/>
          <a:sy n="33" d="100"/>
        </p:scale>
        <p:origin x="854" y="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8789A5D-4CF6-A404-5A74-936050008E3D}"/>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21994F0-84BC-9147-44A5-08324DB4C585}"/>
              </a:ext>
            </a:extLst>
          </p:cNvPr>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6" name="Google Shape;86;p1:notes">
            <a:extLst>
              <a:ext uri="{FF2B5EF4-FFF2-40B4-BE49-F238E27FC236}">
                <a16:creationId xmlns:a16="http://schemas.microsoft.com/office/drawing/2014/main" id="{F9B2653C-E56C-A616-83CE-0CE33D7A2111}"/>
              </a:ext>
            </a:extLst>
          </p:cNvPr>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a:extLst>
              <a:ext uri="{FF2B5EF4-FFF2-40B4-BE49-F238E27FC236}">
                <a16:creationId xmlns:a16="http://schemas.microsoft.com/office/drawing/2014/main" id="{05AF10A3-068C-6CAF-D2BD-8DFA43A98DEB}"/>
              </a:ext>
            </a:extLst>
          </p:cNvPr>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extLst>
      <p:ext uri="{BB962C8B-B14F-4D97-AF65-F5344CB8AC3E}">
        <p14:creationId xmlns:p14="http://schemas.microsoft.com/office/powerpoint/2010/main" val="3727338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txBody>
          <a:bodyPr/>
          <a:lstStyle/>
          <a:p>
            <a:endParaRPr lang="en-US"/>
          </a:p>
        </p:txBody>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emf"/><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a:extLst>
            <a:ext uri="{FF2B5EF4-FFF2-40B4-BE49-F238E27FC236}">
              <a16:creationId xmlns:a16="http://schemas.microsoft.com/office/drawing/2014/main" id="{AC3B4A08-003F-3BF0-B605-B05943D43D1E}"/>
            </a:ext>
          </a:extLst>
        </p:cNvPr>
        <p:cNvGrpSpPr/>
        <p:nvPr/>
      </p:nvGrpSpPr>
      <p:grpSpPr>
        <a:xfrm>
          <a:off x="0" y="0"/>
          <a:ext cx="0" cy="0"/>
          <a:chOff x="0" y="0"/>
          <a:chExt cx="0" cy="0"/>
        </a:xfrm>
      </p:grpSpPr>
      <p:sp>
        <p:nvSpPr>
          <p:cNvPr id="89" name="Google Shape;89;p1">
            <a:extLst>
              <a:ext uri="{FF2B5EF4-FFF2-40B4-BE49-F238E27FC236}">
                <a16:creationId xmlns:a16="http://schemas.microsoft.com/office/drawing/2014/main" id="{AE7199C9-6433-7A05-00FD-C84D36C18AA5}"/>
              </a:ext>
            </a:extLst>
          </p:cNvPr>
          <p:cNvSpPr/>
          <p:nvPr/>
        </p:nvSpPr>
        <p:spPr>
          <a:xfrm>
            <a:off x="0" y="39822063"/>
            <a:ext cx="30232640" cy="618446"/>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a:extLst>
              <a:ext uri="{FF2B5EF4-FFF2-40B4-BE49-F238E27FC236}">
                <a16:creationId xmlns:a16="http://schemas.microsoft.com/office/drawing/2014/main" id="{A3ABE6A4-9BD2-ACBF-6D07-778DECBCC389}"/>
              </a:ext>
            </a:extLst>
          </p:cNvPr>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a:extLst>
              <a:ext uri="{FF2B5EF4-FFF2-40B4-BE49-F238E27FC236}">
                <a16:creationId xmlns:a16="http://schemas.microsoft.com/office/drawing/2014/main" id="{668CD27A-BD46-70BA-F892-DB61C02428DA}"/>
              </a:ext>
            </a:extLst>
          </p:cNvPr>
          <p:cNvSpPr txBox="1"/>
          <p:nvPr/>
        </p:nvSpPr>
        <p:spPr>
          <a:xfrm>
            <a:off x="1706223" y="2423977"/>
            <a:ext cx="26695161" cy="37856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i="0" u="none" strike="noStrike" cap="none" dirty="0">
                <a:solidFill>
                  <a:schemeClr val="lt1"/>
                </a:solidFill>
                <a:latin typeface="Arial"/>
                <a:ea typeface="Arial"/>
                <a:cs typeface="Arial"/>
                <a:sym typeface="Arial"/>
              </a:rPr>
              <a:t>Statistical Modelling of Cholera Incidence in Kenya: A Risk Factor Approach for Equitable Public Health Response</a:t>
            </a:r>
            <a:endParaRPr sz="8000" b="1" i="0" u="none" strike="noStrike" cap="none" dirty="0">
              <a:solidFill>
                <a:schemeClr val="dk1"/>
              </a:solidFill>
              <a:latin typeface="Arial"/>
              <a:ea typeface="Arial"/>
              <a:cs typeface="Arial"/>
              <a:sym typeface="Arial"/>
            </a:endParaRPr>
          </a:p>
        </p:txBody>
      </p:sp>
      <p:sp>
        <p:nvSpPr>
          <p:cNvPr id="92" name="Google Shape;92;p1">
            <a:extLst>
              <a:ext uri="{FF2B5EF4-FFF2-40B4-BE49-F238E27FC236}">
                <a16:creationId xmlns:a16="http://schemas.microsoft.com/office/drawing/2014/main" id="{8E60FFBD-007F-94DC-CAB4-6B54E991B351}"/>
              </a:ext>
            </a:extLst>
          </p:cNvPr>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4" name="Google Shape;94;p1">
            <a:extLst>
              <a:ext uri="{FF2B5EF4-FFF2-40B4-BE49-F238E27FC236}">
                <a16:creationId xmlns:a16="http://schemas.microsoft.com/office/drawing/2014/main" id="{4D35D039-229C-6322-7795-2A47BB61C320}"/>
              </a:ext>
            </a:extLst>
          </p:cNvPr>
          <p:cNvSpPr/>
          <p:nvPr/>
        </p:nvSpPr>
        <p:spPr>
          <a:xfrm>
            <a:off x="4849240" y="39846484"/>
            <a:ext cx="21525153" cy="9920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lt1"/>
                </a:solidFill>
                <a:latin typeface="Arial"/>
                <a:ea typeface="Arial"/>
                <a:cs typeface="Arial"/>
                <a:sym typeface="Arial"/>
              </a:rPr>
              <a:t>Contact:  </a:t>
            </a:r>
            <a:r>
              <a:rPr lang="en-GB" sz="3600" b="1" dirty="0">
                <a:solidFill>
                  <a:schemeClr val="lt1"/>
                </a:solidFill>
              </a:rPr>
              <a:t>gggikonyo@gmail.com  ,  </a:t>
            </a:r>
            <a:r>
              <a:rPr lang="en-GB" sz="3600" b="1" dirty="0" err="1">
                <a:solidFill>
                  <a:schemeClr val="lt1"/>
                </a:solidFill>
              </a:rPr>
              <a:t>sahar.trabelsi@cema.africa</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7F92020A-433E-F61F-A183-1C72E3DFA67C}"/>
              </a:ext>
            </a:extLst>
          </p:cNvPr>
          <p:cNvSpPr txBox="1"/>
          <p:nvPr/>
        </p:nvSpPr>
        <p:spPr>
          <a:xfrm>
            <a:off x="713140" y="6175210"/>
            <a:ext cx="28681328" cy="13541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Gerald G. Githinji</a:t>
            </a:r>
            <a:r>
              <a:rPr lang="en-GB" sz="4800" baseline="30000" dirty="0">
                <a:solidFill>
                  <a:srgbClr val="000000"/>
                </a:solidFill>
                <a:latin typeface="Calibri"/>
                <a:ea typeface="Calibri"/>
                <a:cs typeface="Calibri"/>
                <a:sym typeface="Calibri"/>
              </a:rPr>
              <a:t>1</a:t>
            </a:r>
            <a:r>
              <a:rPr lang="en-GB" sz="5000" b="1" i="1" dirty="0">
                <a:solidFill>
                  <a:schemeClr val="dk1"/>
                </a:solidFill>
                <a:latin typeface="Calibri"/>
                <a:ea typeface="Calibri"/>
                <a:cs typeface="Calibri"/>
                <a:sym typeface="Calibri"/>
              </a:rPr>
              <a:t>, Sahar Trabelsi</a:t>
            </a:r>
            <a:r>
              <a:rPr lang="en-GB" sz="4800" baseline="30000" dirty="0">
                <a:solidFill>
                  <a:srgbClr val="000000"/>
                </a:solidFill>
                <a:latin typeface="Calibri"/>
                <a:ea typeface="Calibri"/>
                <a:cs typeface="Calibri"/>
                <a:sym typeface="Calibri"/>
              </a:rPr>
              <a:t>2,3</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1: Kenya National Public Health Institute (KNPHI) 2:Center for Epidemiological Modelling and Analysis (CEMA/UON) 3:  </a:t>
            </a:r>
            <a:r>
              <a:rPr lang="en-GB" sz="3200" dirty="0" err="1">
                <a:solidFill>
                  <a:srgbClr val="000000"/>
                </a:solidFill>
                <a:latin typeface="Arial"/>
                <a:ea typeface="Arial"/>
                <a:cs typeface="Arial"/>
                <a:sym typeface="Arial"/>
              </a:rPr>
              <a:t>Institut</a:t>
            </a:r>
            <a:r>
              <a:rPr lang="en-GB" sz="3200" dirty="0">
                <a:solidFill>
                  <a:srgbClr val="000000"/>
                </a:solidFill>
                <a:latin typeface="Arial"/>
                <a:ea typeface="Arial"/>
                <a:cs typeface="Arial"/>
                <a:sym typeface="Arial"/>
              </a:rPr>
              <a:t> Pasteur de Tunis</a:t>
            </a:r>
            <a:endParaRPr dirty="0"/>
          </a:p>
        </p:txBody>
      </p:sp>
      <p:sp>
        <p:nvSpPr>
          <p:cNvPr id="96" name="Google Shape;96;p1">
            <a:extLst>
              <a:ext uri="{FF2B5EF4-FFF2-40B4-BE49-F238E27FC236}">
                <a16:creationId xmlns:a16="http://schemas.microsoft.com/office/drawing/2014/main" id="{109FE5BF-7D8A-B6B4-C463-C5955549D2F6}"/>
              </a:ext>
            </a:extLst>
          </p:cNvPr>
          <p:cNvSpPr/>
          <p:nvPr/>
        </p:nvSpPr>
        <p:spPr>
          <a:xfrm>
            <a:off x="416587" y="8075333"/>
            <a:ext cx="14721019" cy="563227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BACKGROUND</a:t>
            </a:r>
            <a:endParaRPr dirty="0"/>
          </a:p>
          <a:p>
            <a:pPr marL="0" marR="0" lvl="0" indent="0" algn="just" rtl="0">
              <a:spcBef>
                <a:spcPts val="0"/>
              </a:spcBef>
              <a:spcAft>
                <a:spcPts val="0"/>
              </a:spcAft>
              <a:buNone/>
            </a:pPr>
            <a:r>
              <a:rPr lang="en-US" sz="3900" dirty="0">
                <a:solidFill>
                  <a:srgbClr val="000000"/>
                </a:solidFill>
                <a:latin typeface="Arial"/>
                <a:ea typeface="Arial"/>
                <a:cs typeface="Arial"/>
                <a:sym typeface="Arial"/>
              </a:rPr>
              <a:t>Cholera is a severe diarrheal disease caused by contaminated water or food, leading to rapid dehydration and potentially death if untreated. In Kenya, cholera outbreaks have become recurrent, particularly in the last few years, threatening public health and straining healthcare resources. Understanding the social vulnerabilities that contribute to these outbreaks is essential for developing effective public health responses and ensuring equitable access to care.</a:t>
            </a:r>
          </a:p>
        </p:txBody>
      </p:sp>
      <p:sp>
        <p:nvSpPr>
          <p:cNvPr id="114" name="Google Shape;114;p1">
            <a:extLst>
              <a:ext uri="{FF2B5EF4-FFF2-40B4-BE49-F238E27FC236}">
                <a16:creationId xmlns:a16="http://schemas.microsoft.com/office/drawing/2014/main" id="{65A4251E-B46B-622B-597D-92A146DE9995}"/>
              </a:ext>
            </a:extLst>
          </p:cNvPr>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grpSp>
        <p:nvGrpSpPr>
          <p:cNvPr id="115" name="Google Shape;115;p1">
            <a:extLst>
              <a:ext uri="{FF2B5EF4-FFF2-40B4-BE49-F238E27FC236}">
                <a16:creationId xmlns:a16="http://schemas.microsoft.com/office/drawing/2014/main" id="{BDF7838F-C7A4-E49F-C8BA-510BEE1544D6}"/>
              </a:ext>
            </a:extLst>
          </p:cNvPr>
          <p:cNvGrpSpPr/>
          <p:nvPr/>
        </p:nvGrpSpPr>
        <p:grpSpPr>
          <a:xfrm>
            <a:off x="10228618" y="42112091"/>
            <a:ext cx="9829149" cy="691341"/>
            <a:chOff x="0" y="-38100"/>
            <a:chExt cx="784800" cy="55200"/>
          </a:xfrm>
        </p:grpSpPr>
        <p:sp>
          <p:nvSpPr>
            <p:cNvPr id="116" name="Google Shape;116;p1">
              <a:extLst>
                <a:ext uri="{FF2B5EF4-FFF2-40B4-BE49-F238E27FC236}">
                  <a16:creationId xmlns:a16="http://schemas.microsoft.com/office/drawing/2014/main" id="{8B410D80-05B5-3BA6-F015-3557449529A7}"/>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US"/>
            </a:p>
          </p:txBody>
        </p:sp>
        <p:sp>
          <p:nvSpPr>
            <p:cNvPr id="117" name="Google Shape;117;p1">
              <a:extLst>
                <a:ext uri="{FF2B5EF4-FFF2-40B4-BE49-F238E27FC236}">
                  <a16:creationId xmlns:a16="http://schemas.microsoft.com/office/drawing/2014/main" id="{3403B285-24DB-CA4C-1787-508B3AAB2891}"/>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a:extLst>
              <a:ext uri="{FF2B5EF4-FFF2-40B4-BE49-F238E27FC236}">
                <a16:creationId xmlns:a16="http://schemas.microsoft.com/office/drawing/2014/main" id="{1E921D8F-6CF4-2DE6-9703-E972126D22FE}"/>
              </a:ext>
            </a:extLst>
          </p:cNvPr>
          <p:cNvGrpSpPr/>
          <p:nvPr/>
        </p:nvGrpSpPr>
        <p:grpSpPr>
          <a:xfrm>
            <a:off x="100" y="42112091"/>
            <a:ext cx="9829149" cy="691341"/>
            <a:chOff x="0" y="-38100"/>
            <a:chExt cx="784800" cy="55200"/>
          </a:xfrm>
        </p:grpSpPr>
        <p:sp>
          <p:nvSpPr>
            <p:cNvPr id="119" name="Google Shape;119;p1">
              <a:extLst>
                <a:ext uri="{FF2B5EF4-FFF2-40B4-BE49-F238E27FC236}">
                  <a16:creationId xmlns:a16="http://schemas.microsoft.com/office/drawing/2014/main" id="{2D98EA5C-227F-AAE2-E7D9-E1A2173E1B91}"/>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US"/>
            </a:p>
          </p:txBody>
        </p:sp>
        <p:sp>
          <p:nvSpPr>
            <p:cNvPr id="120" name="Google Shape;120;p1">
              <a:extLst>
                <a:ext uri="{FF2B5EF4-FFF2-40B4-BE49-F238E27FC236}">
                  <a16:creationId xmlns:a16="http://schemas.microsoft.com/office/drawing/2014/main" id="{2D8F16F3-EDE2-D699-83AB-61E8CF2D3C8B}"/>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a:extLst>
              <a:ext uri="{FF2B5EF4-FFF2-40B4-BE49-F238E27FC236}">
                <a16:creationId xmlns:a16="http://schemas.microsoft.com/office/drawing/2014/main" id="{3B6AC55E-D052-096C-BD83-90FAF5441EFA}"/>
              </a:ext>
            </a:extLst>
          </p:cNvPr>
          <p:cNvGrpSpPr/>
          <p:nvPr/>
        </p:nvGrpSpPr>
        <p:grpSpPr>
          <a:xfrm>
            <a:off x="20445836" y="42112091"/>
            <a:ext cx="9829149" cy="691341"/>
            <a:chOff x="0" y="-38100"/>
            <a:chExt cx="784800" cy="55200"/>
          </a:xfrm>
        </p:grpSpPr>
        <p:sp>
          <p:nvSpPr>
            <p:cNvPr id="122" name="Google Shape;122;p1">
              <a:extLst>
                <a:ext uri="{FF2B5EF4-FFF2-40B4-BE49-F238E27FC236}">
                  <a16:creationId xmlns:a16="http://schemas.microsoft.com/office/drawing/2014/main" id="{ED8D3D7C-110A-6E7E-36B3-7B8476517B4B}"/>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US"/>
            </a:p>
          </p:txBody>
        </p:sp>
        <p:sp>
          <p:nvSpPr>
            <p:cNvPr id="123" name="Google Shape;123;p1">
              <a:extLst>
                <a:ext uri="{FF2B5EF4-FFF2-40B4-BE49-F238E27FC236}">
                  <a16:creationId xmlns:a16="http://schemas.microsoft.com/office/drawing/2014/main" id="{FF0FDA5A-464A-6CEA-BB0A-9106E902D3B2}"/>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pic>
        <p:nvPicPr>
          <p:cNvPr id="129" name="Google Shape;129;p1">
            <a:extLst>
              <a:ext uri="{FF2B5EF4-FFF2-40B4-BE49-F238E27FC236}">
                <a16:creationId xmlns:a16="http://schemas.microsoft.com/office/drawing/2014/main" id="{58339270-1C32-91BA-51B0-8E69171B0C85}"/>
              </a:ext>
            </a:extLst>
          </p:cNvPr>
          <p:cNvPicPr preferRelativeResize="0"/>
          <p:nvPr/>
        </p:nvPicPr>
        <p:blipFill>
          <a:blip r:embed="rId4">
            <a:alphaModFix/>
          </a:blip>
          <a:stretch>
            <a:fillRect/>
          </a:stretch>
        </p:blipFill>
        <p:spPr>
          <a:xfrm>
            <a:off x="25793600" y="605923"/>
            <a:ext cx="3791369" cy="1323450"/>
          </a:xfrm>
          <a:prstGeom prst="rect">
            <a:avLst/>
          </a:prstGeom>
          <a:noFill/>
          <a:ln>
            <a:noFill/>
          </a:ln>
        </p:spPr>
      </p:pic>
      <p:sp>
        <p:nvSpPr>
          <p:cNvPr id="9" name="Google Shape;114;p1">
            <a:extLst>
              <a:ext uri="{FF2B5EF4-FFF2-40B4-BE49-F238E27FC236}">
                <a16:creationId xmlns:a16="http://schemas.microsoft.com/office/drawing/2014/main" id="{7DEAF572-B5C5-EACC-4881-3A058BA28EC9}"/>
              </a:ext>
            </a:extLst>
          </p:cNvPr>
          <p:cNvSpPr/>
          <p:nvPr/>
        </p:nvSpPr>
        <p:spPr>
          <a:xfrm>
            <a:off x="1952485" y="40664462"/>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pic>
        <p:nvPicPr>
          <p:cNvPr id="11" name="Picture 10">
            <a:extLst>
              <a:ext uri="{FF2B5EF4-FFF2-40B4-BE49-F238E27FC236}">
                <a16:creationId xmlns:a16="http://schemas.microsoft.com/office/drawing/2014/main" id="{FDAA10EE-6441-B37E-65C0-D0E7271ED648}"/>
              </a:ext>
            </a:extLst>
          </p:cNvPr>
          <p:cNvPicPr>
            <a:picLocks noChangeAspect="1"/>
          </p:cNvPicPr>
          <p:nvPr/>
        </p:nvPicPr>
        <p:blipFill>
          <a:blip r:embed="rId5"/>
          <a:stretch>
            <a:fillRect/>
          </a:stretch>
        </p:blipFill>
        <p:spPr>
          <a:xfrm>
            <a:off x="9100470" y="40638608"/>
            <a:ext cx="4861480" cy="1805642"/>
          </a:xfrm>
          <a:prstGeom prst="rect">
            <a:avLst/>
          </a:prstGeom>
        </p:spPr>
      </p:pic>
      <p:sp>
        <p:nvSpPr>
          <p:cNvPr id="3" name="Google Shape;97;p1">
            <a:extLst>
              <a:ext uri="{FF2B5EF4-FFF2-40B4-BE49-F238E27FC236}">
                <a16:creationId xmlns:a16="http://schemas.microsoft.com/office/drawing/2014/main" id="{18EDCEE0-A30E-BD9E-1FF2-8F7D2332D9CF}"/>
              </a:ext>
            </a:extLst>
          </p:cNvPr>
          <p:cNvSpPr/>
          <p:nvPr/>
        </p:nvSpPr>
        <p:spPr>
          <a:xfrm>
            <a:off x="416587" y="13889687"/>
            <a:ext cx="14721019" cy="263144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OBJECTIVE: </a:t>
            </a:r>
            <a:r>
              <a:rPr lang="en-US" sz="3900" dirty="0"/>
              <a:t>To develop and apply statistical models to identify and quantify social vulnerabilities predictors associated with cholera incidence in Kenya for equitable public health response</a:t>
            </a:r>
          </a:p>
        </p:txBody>
      </p:sp>
      <p:sp>
        <p:nvSpPr>
          <p:cNvPr id="5" name="Google Shape;102;p1">
            <a:extLst>
              <a:ext uri="{FF2B5EF4-FFF2-40B4-BE49-F238E27FC236}">
                <a16:creationId xmlns:a16="http://schemas.microsoft.com/office/drawing/2014/main" id="{65DE00B3-CFD6-CDE2-CD7F-73852DC04777}"/>
              </a:ext>
            </a:extLst>
          </p:cNvPr>
          <p:cNvSpPr/>
          <p:nvPr/>
        </p:nvSpPr>
        <p:spPr>
          <a:xfrm>
            <a:off x="416587" y="16650085"/>
            <a:ext cx="14721019" cy="383177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METHODOLOGY:</a:t>
            </a:r>
            <a:r>
              <a:rPr lang="en-GB" sz="4800" b="1" dirty="0">
                <a:solidFill>
                  <a:srgbClr val="1F3864"/>
                </a:solidFill>
                <a:latin typeface="Arial"/>
                <a:ea typeface="Arial"/>
                <a:cs typeface="Arial"/>
                <a:sym typeface="Arial"/>
              </a:rPr>
              <a:t> </a:t>
            </a:r>
            <a:r>
              <a:rPr lang="en-US" sz="3900" dirty="0">
                <a:solidFill>
                  <a:schemeClr val="dk1"/>
                </a:solidFill>
                <a:latin typeface="Arial"/>
                <a:ea typeface="Arial"/>
                <a:cs typeface="Arial"/>
                <a:sym typeface="Arial"/>
              </a:rPr>
              <a:t>A retrospective analysis of cholera surveillance data from 2022–2025 obtained from the Ministry of Health, Kenya. Social predictors were obtained from: Kenya Demographic and Health Survey (KDHS) and Kenya Continuous Household Survey (KCHS) - Kenya National Bureau of Statistics (KNBS). </a:t>
            </a:r>
          </a:p>
        </p:txBody>
      </p:sp>
      <p:sp>
        <p:nvSpPr>
          <p:cNvPr id="6" name="Google Shape;105;p1">
            <a:extLst>
              <a:ext uri="{FF2B5EF4-FFF2-40B4-BE49-F238E27FC236}">
                <a16:creationId xmlns:a16="http://schemas.microsoft.com/office/drawing/2014/main" id="{615AD6E1-83CF-8126-49C6-DFA81DC74356}"/>
              </a:ext>
            </a:extLst>
          </p:cNvPr>
          <p:cNvSpPr/>
          <p:nvPr/>
        </p:nvSpPr>
        <p:spPr>
          <a:xfrm>
            <a:off x="416587" y="20504296"/>
            <a:ext cx="14721019" cy="4431942"/>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STATISTICAL ANALYSIS:</a:t>
            </a:r>
            <a:r>
              <a:rPr lang="en-GB" sz="4800" b="1" dirty="0">
                <a:solidFill>
                  <a:srgbClr val="1F3864"/>
                </a:solidFill>
              </a:rPr>
              <a:t> </a:t>
            </a:r>
            <a:r>
              <a:rPr lang="en-US" sz="3900" dirty="0">
                <a:solidFill>
                  <a:schemeClr val="dk1"/>
                </a:solidFill>
              </a:rPr>
              <a:t>Descriptive Analysis used to get summary statistics of cholera cases and deaths. Statistical modelling was done using Poisson regression model (cases) and logistic regression model (deaths). Equity assessment was done using the concentration curves and the concentration index (CI) to measure the socio-economic inequality in cholera incidence and mortality. Microsoft Excel and R software used for analysis</a:t>
            </a:r>
            <a:endParaRPr sz="3900" dirty="0">
              <a:solidFill>
                <a:schemeClr val="dk1"/>
              </a:solidFill>
              <a:latin typeface="Arial"/>
              <a:ea typeface="Arial"/>
              <a:cs typeface="Arial"/>
              <a:sym typeface="Arial"/>
            </a:endParaRPr>
          </a:p>
        </p:txBody>
      </p:sp>
      <p:sp>
        <p:nvSpPr>
          <p:cNvPr id="8" name="Google Shape;101;p1">
            <a:extLst>
              <a:ext uri="{FF2B5EF4-FFF2-40B4-BE49-F238E27FC236}">
                <a16:creationId xmlns:a16="http://schemas.microsoft.com/office/drawing/2014/main" id="{0793D186-67D5-DC2E-F1BA-AB499DFEBBBA}"/>
              </a:ext>
            </a:extLst>
          </p:cNvPr>
          <p:cNvSpPr/>
          <p:nvPr/>
        </p:nvSpPr>
        <p:spPr>
          <a:xfrm>
            <a:off x="431523" y="24996502"/>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pic>
        <p:nvPicPr>
          <p:cNvPr id="10" name="Picture 9">
            <a:extLst>
              <a:ext uri="{FF2B5EF4-FFF2-40B4-BE49-F238E27FC236}">
                <a16:creationId xmlns:a16="http://schemas.microsoft.com/office/drawing/2014/main" id="{3878FC7C-3E23-6AED-ADE2-8F474E607E84}"/>
              </a:ext>
            </a:extLst>
          </p:cNvPr>
          <p:cNvPicPr>
            <a:picLocks noChangeAspect="1"/>
          </p:cNvPicPr>
          <p:nvPr/>
        </p:nvPicPr>
        <p:blipFill>
          <a:blip r:embed="rId6"/>
          <a:stretch>
            <a:fillRect/>
          </a:stretch>
        </p:blipFill>
        <p:spPr>
          <a:xfrm>
            <a:off x="416587" y="25827500"/>
            <a:ext cx="14457631" cy="6354690"/>
          </a:xfrm>
          <a:prstGeom prst="rect">
            <a:avLst/>
          </a:prstGeom>
        </p:spPr>
      </p:pic>
      <p:pic>
        <p:nvPicPr>
          <p:cNvPr id="12" name="Picture 11">
            <a:extLst>
              <a:ext uri="{FF2B5EF4-FFF2-40B4-BE49-F238E27FC236}">
                <a16:creationId xmlns:a16="http://schemas.microsoft.com/office/drawing/2014/main" id="{44EA48B1-64D8-3086-A2D0-614BC036E225}"/>
              </a:ext>
            </a:extLst>
          </p:cNvPr>
          <p:cNvPicPr>
            <a:picLocks noChangeAspect="1"/>
          </p:cNvPicPr>
          <p:nvPr/>
        </p:nvPicPr>
        <p:blipFill>
          <a:blip r:embed="rId7"/>
          <a:stretch>
            <a:fillRect/>
          </a:stretch>
        </p:blipFill>
        <p:spPr>
          <a:xfrm>
            <a:off x="15483820" y="8749224"/>
            <a:ext cx="7112671" cy="6250927"/>
          </a:xfrm>
          <a:prstGeom prst="rect">
            <a:avLst/>
          </a:prstGeom>
        </p:spPr>
      </p:pic>
      <p:pic>
        <p:nvPicPr>
          <p:cNvPr id="14" name="Picture 13">
            <a:extLst>
              <a:ext uri="{FF2B5EF4-FFF2-40B4-BE49-F238E27FC236}">
                <a16:creationId xmlns:a16="http://schemas.microsoft.com/office/drawing/2014/main" id="{C31CCAC8-F3AB-4CA0-51C9-00781F8919C3}"/>
              </a:ext>
            </a:extLst>
          </p:cNvPr>
          <p:cNvPicPr>
            <a:picLocks noChangeAspect="1"/>
          </p:cNvPicPr>
          <p:nvPr/>
        </p:nvPicPr>
        <p:blipFill>
          <a:blip r:embed="rId8"/>
          <a:stretch>
            <a:fillRect/>
          </a:stretch>
        </p:blipFill>
        <p:spPr>
          <a:xfrm>
            <a:off x="16099382" y="15541886"/>
            <a:ext cx="6675137" cy="6195353"/>
          </a:xfrm>
          <a:prstGeom prst="rect">
            <a:avLst/>
          </a:prstGeom>
        </p:spPr>
      </p:pic>
      <p:sp>
        <p:nvSpPr>
          <p:cNvPr id="16" name="Google Shape;89;p1">
            <a:extLst>
              <a:ext uri="{FF2B5EF4-FFF2-40B4-BE49-F238E27FC236}">
                <a16:creationId xmlns:a16="http://schemas.microsoft.com/office/drawing/2014/main" id="{6A556D15-6327-3FBA-95BD-1F62AC3CC0D9}"/>
              </a:ext>
            </a:extLst>
          </p:cNvPr>
          <p:cNvSpPr/>
          <p:nvPr/>
        </p:nvSpPr>
        <p:spPr>
          <a:xfrm>
            <a:off x="15304856" y="7686739"/>
            <a:ext cx="178964" cy="31582551"/>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pic>
        <p:nvPicPr>
          <p:cNvPr id="17" name="Picture 16">
            <a:extLst>
              <a:ext uri="{FF2B5EF4-FFF2-40B4-BE49-F238E27FC236}">
                <a16:creationId xmlns:a16="http://schemas.microsoft.com/office/drawing/2014/main" id="{4DE9DD14-C2F0-44D4-8415-16DE2A9AECDF}"/>
              </a:ext>
            </a:extLst>
          </p:cNvPr>
          <p:cNvPicPr>
            <a:picLocks noChangeAspect="1"/>
          </p:cNvPicPr>
          <p:nvPr/>
        </p:nvPicPr>
        <p:blipFill>
          <a:blip r:embed="rId9"/>
          <a:stretch>
            <a:fillRect/>
          </a:stretch>
        </p:blipFill>
        <p:spPr>
          <a:xfrm>
            <a:off x="22774519" y="8401186"/>
            <a:ext cx="7166344" cy="6835505"/>
          </a:xfrm>
          <a:prstGeom prst="rect">
            <a:avLst/>
          </a:prstGeom>
        </p:spPr>
      </p:pic>
      <p:pic>
        <p:nvPicPr>
          <p:cNvPr id="18" name="Picture 17">
            <a:extLst>
              <a:ext uri="{FF2B5EF4-FFF2-40B4-BE49-F238E27FC236}">
                <a16:creationId xmlns:a16="http://schemas.microsoft.com/office/drawing/2014/main" id="{A2A78F89-36C5-BD59-C4DD-709A136B42D0}"/>
              </a:ext>
            </a:extLst>
          </p:cNvPr>
          <p:cNvPicPr>
            <a:picLocks noChangeAspect="1"/>
          </p:cNvPicPr>
          <p:nvPr/>
        </p:nvPicPr>
        <p:blipFill>
          <a:blip r:embed="rId10"/>
          <a:stretch>
            <a:fillRect/>
          </a:stretch>
        </p:blipFill>
        <p:spPr>
          <a:xfrm>
            <a:off x="23100496" y="15549830"/>
            <a:ext cx="6840368" cy="6195353"/>
          </a:xfrm>
          <a:prstGeom prst="rect">
            <a:avLst/>
          </a:prstGeom>
        </p:spPr>
      </p:pic>
      <p:sp>
        <p:nvSpPr>
          <p:cNvPr id="19" name="Google Shape;101;p1">
            <a:extLst>
              <a:ext uri="{FF2B5EF4-FFF2-40B4-BE49-F238E27FC236}">
                <a16:creationId xmlns:a16="http://schemas.microsoft.com/office/drawing/2014/main" id="{511F76AB-0BD0-46E2-AE6E-B407ECB77EE9}"/>
              </a:ext>
            </a:extLst>
          </p:cNvPr>
          <p:cNvSpPr/>
          <p:nvPr/>
        </p:nvSpPr>
        <p:spPr>
          <a:xfrm>
            <a:off x="15914458" y="7925899"/>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RESULTS</a:t>
            </a:r>
            <a:endParaRPr dirty="0"/>
          </a:p>
        </p:txBody>
      </p:sp>
      <p:pic>
        <p:nvPicPr>
          <p:cNvPr id="20" name="Picture 19">
            <a:extLst>
              <a:ext uri="{FF2B5EF4-FFF2-40B4-BE49-F238E27FC236}">
                <a16:creationId xmlns:a16="http://schemas.microsoft.com/office/drawing/2014/main" id="{B7DAE02B-E2DB-3A23-19F3-F0E384B98864}"/>
              </a:ext>
            </a:extLst>
          </p:cNvPr>
          <p:cNvPicPr>
            <a:picLocks noChangeAspect="1"/>
          </p:cNvPicPr>
          <p:nvPr/>
        </p:nvPicPr>
        <p:blipFill>
          <a:blip r:embed="rId11"/>
          <a:stretch>
            <a:fillRect/>
          </a:stretch>
        </p:blipFill>
        <p:spPr>
          <a:xfrm>
            <a:off x="7928538" y="32639251"/>
            <a:ext cx="6923852" cy="6533883"/>
          </a:xfrm>
          <a:prstGeom prst="rect">
            <a:avLst/>
          </a:prstGeom>
        </p:spPr>
      </p:pic>
      <p:pic>
        <p:nvPicPr>
          <p:cNvPr id="22" name="Picture 21">
            <a:extLst>
              <a:ext uri="{FF2B5EF4-FFF2-40B4-BE49-F238E27FC236}">
                <a16:creationId xmlns:a16="http://schemas.microsoft.com/office/drawing/2014/main" id="{BB7037E1-7CFC-69F9-B6B6-C38B08790B77}"/>
              </a:ext>
            </a:extLst>
          </p:cNvPr>
          <p:cNvPicPr>
            <a:picLocks noChangeAspect="1"/>
          </p:cNvPicPr>
          <p:nvPr/>
        </p:nvPicPr>
        <p:blipFill>
          <a:blip r:embed="rId12"/>
          <a:stretch>
            <a:fillRect/>
          </a:stretch>
        </p:blipFill>
        <p:spPr>
          <a:xfrm>
            <a:off x="915033" y="32592988"/>
            <a:ext cx="6426934" cy="6543102"/>
          </a:xfrm>
          <a:prstGeom prst="rect">
            <a:avLst/>
          </a:prstGeom>
        </p:spPr>
      </p:pic>
      <p:sp>
        <p:nvSpPr>
          <p:cNvPr id="24" name="Google Shape;107;p1">
            <a:extLst>
              <a:ext uri="{FF2B5EF4-FFF2-40B4-BE49-F238E27FC236}">
                <a16:creationId xmlns:a16="http://schemas.microsoft.com/office/drawing/2014/main" id="{653D77A3-96AE-21FA-88C3-B71A6F8324B1}"/>
              </a:ext>
            </a:extLst>
          </p:cNvPr>
          <p:cNvSpPr/>
          <p:nvPr/>
        </p:nvSpPr>
        <p:spPr>
          <a:xfrm>
            <a:off x="15936286" y="22188878"/>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DISCUSSION</a:t>
            </a:r>
            <a:endParaRPr dirty="0"/>
          </a:p>
        </p:txBody>
      </p:sp>
      <p:sp>
        <p:nvSpPr>
          <p:cNvPr id="25" name="Google Shape;108;p1">
            <a:extLst>
              <a:ext uri="{FF2B5EF4-FFF2-40B4-BE49-F238E27FC236}">
                <a16:creationId xmlns:a16="http://schemas.microsoft.com/office/drawing/2014/main" id="{9708336F-854A-FD51-E719-67B773EDE224}"/>
              </a:ext>
            </a:extLst>
          </p:cNvPr>
          <p:cNvSpPr/>
          <p:nvPr/>
        </p:nvSpPr>
        <p:spPr>
          <a:xfrm>
            <a:off x="15651070" y="22916423"/>
            <a:ext cx="14192620" cy="9094757"/>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Better sanitation is associated with a reduction in cholera incidence</a:t>
            </a:r>
          </a:p>
          <a:p>
            <a:pPr marL="685800" lvl="0" indent="-685800">
              <a:buClr>
                <a:srgbClr val="3E61FE"/>
              </a:buClr>
              <a:buSzPts val="3600"/>
              <a:buFont typeface="Noto Sans Symbols"/>
              <a:buChar char="❖"/>
            </a:pPr>
            <a:r>
              <a:rPr lang="en-US" sz="3900" dirty="0">
                <a:solidFill>
                  <a:schemeClr val="dk1"/>
                </a:solidFill>
                <a:latin typeface="Arial"/>
                <a:ea typeface="Arial"/>
                <a:cs typeface="Arial"/>
                <a:sym typeface="Arial"/>
              </a:rPr>
              <a:t>Sex is a Risk Factor: Sex (male) is associated with an increased risk. </a:t>
            </a:r>
            <a:r>
              <a:rPr lang="en-US" sz="3900" dirty="0">
                <a:solidFill>
                  <a:schemeClr val="dk1"/>
                </a:solidFill>
              </a:rPr>
              <a:t>M</a:t>
            </a:r>
            <a:r>
              <a:rPr lang="en-US" sz="3900" dirty="0">
                <a:solidFill>
                  <a:schemeClr val="dk1"/>
                </a:solidFill>
                <a:latin typeface="Arial"/>
                <a:ea typeface="Arial"/>
                <a:cs typeface="Arial"/>
                <a:sym typeface="Arial"/>
              </a:rPr>
              <a:t>ales also have a higher odds of cholera death compared to females </a:t>
            </a:r>
          </a:p>
          <a:p>
            <a:pPr marL="685800" marR="0" lvl="0" indent="-685800" algn="just"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Areas with reported water access still experienced cases, suggesting water contamination rather than lack of water.</a:t>
            </a:r>
          </a:p>
          <a:p>
            <a:pPr marL="685800" marR="0" lvl="0" indent="-685800" algn="l"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An increase in access to water is associated with a decrease in the odds of cholera death</a:t>
            </a:r>
          </a:p>
          <a:p>
            <a:pPr marL="685800" marR="0" lvl="0" indent="-685800" algn="l"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Equity assessment of cholera incidence had a mild socioeconomic inequality in cholera incidence</a:t>
            </a:r>
          </a:p>
          <a:p>
            <a:pPr marL="685800" lvl="0" indent="-685800">
              <a:buClr>
                <a:srgbClr val="3E61FE"/>
              </a:buClr>
              <a:buSzPts val="3600"/>
              <a:buFont typeface="Noto Sans Symbols"/>
              <a:buChar char="❖"/>
            </a:pPr>
            <a:r>
              <a:rPr lang="en-US" sz="3900" dirty="0">
                <a:solidFill>
                  <a:schemeClr val="dk1"/>
                </a:solidFill>
              </a:rPr>
              <a:t>Equity assessment of cholera deaths showed the concentration curve lies above the line of equality, indicating that cholera deaths are disproportionately concentrated in poorer counties</a:t>
            </a:r>
          </a:p>
        </p:txBody>
      </p:sp>
      <p:sp>
        <p:nvSpPr>
          <p:cNvPr id="26" name="Google Shape;109;p1">
            <a:extLst>
              <a:ext uri="{FF2B5EF4-FFF2-40B4-BE49-F238E27FC236}">
                <a16:creationId xmlns:a16="http://schemas.microsoft.com/office/drawing/2014/main" id="{25E8C59C-331C-BA4D-6DBF-9FCDB4A0BF70}"/>
              </a:ext>
            </a:extLst>
          </p:cNvPr>
          <p:cNvSpPr/>
          <p:nvPr/>
        </p:nvSpPr>
        <p:spPr>
          <a:xfrm>
            <a:off x="15936286" y="31930435"/>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 CONCLUSIONS</a:t>
            </a:r>
            <a:endParaRPr dirty="0"/>
          </a:p>
        </p:txBody>
      </p:sp>
      <p:sp>
        <p:nvSpPr>
          <p:cNvPr id="27" name="Google Shape;110;p1">
            <a:extLst>
              <a:ext uri="{FF2B5EF4-FFF2-40B4-BE49-F238E27FC236}">
                <a16:creationId xmlns:a16="http://schemas.microsoft.com/office/drawing/2014/main" id="{540A16A4-8E81-3607-B594-BEC17D0B56B3}"/>
              </a:ext>
            </a:extLst>
          </p:cNvPr>
          <p:cNvSpPr/>
          <p:nvPr/>
        </p:nvSpPr>
        <p:spPr>
          <a:xfrm>
            <a:off x="15642125" y="32607470"/>
            <a:ext cx="13908732" cy="7294264"/>
          </a:xfrm>
          <a:prstGeom prst="rect">
            <a:avLst/>
          </a:prstGeom>
          <a:noFill/>
          <a:ln>
            <a:noFill/>
          </a:ln>
        </p:spPr>
        <p:txBody>
          <a:bodyPr spcFirstLastPara="1" wrap="square" lIns="91425" tIns="45700" rIns="91425" bIns="45700" anchor="t" anchorCtr="0">
            <a:spAutoFit/>
          </a:bodyPr>
          <a:lstStyle/>
          <a:p>
            <a:pPr marL="685800" marR="0" lvl="0" indent="-685800" algn="just"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Cholera in Kenya is preventable, but only if responses are guided by evidence and equity. This study shows that social vulnerabilities such as access to safe drinking water, improved sanitation, gender equality and decreasing poverty could reduce cholera incidences and odds of death from cholera. </a:t>
            </a:r>
            <a:r>
              <a:rPr lang="en-US" sz="3900" dirty="0">
                <a:solidFill>
                  <a:schemeClr val="dk1"/>
                </a:solidFill>
              </a:rPr>
              <a:t>S</a:t>
            </a:r>
            <a:r>
              <a:rPr lang="en-US" sz="3900" dirty="0">
                <a:solidFill>
                  <a:schemeClr val="dk1"/>
                </a:solidFill>
                <a:latin typeface="Arial"/>
                <a:ea typeface="Arial"/>
                <a:cs typeface="Arial"/>
                <a:sym typeface="Arial"/>
              </a:rPr>
              <a:t>ocioeconomic </a:t>
            </a:r>
            <a:r>
              <a:rPr lang="en-US" sz="3900" dirty="0">
                <a:solidFill>
                  <a:schemeClr val="dk1"/>
                </a:solidFill>
              </a:rPr>
              <a:t>inequalities also </a:t>
            </a:r>
            <a:r>
              <a:rPr lang="en-US" sz="3900" dirty="0">
                <a:solidFill>
                  <a:schemeClr val="dk1"/>
                </a:solidFill>
                <a:latin typeface="Arial"/>
                <a:ea typeface="Arial"/>
                <a:cs typeface="Arial"/>
                <a:sym typeface="Arial"/>
              </a:rPr>
              <a:t>affect the chances of surviving after infection, likely due to differences in access to care and living conditions. County-specific strategies can significantly reduce these cholera incidences and mortality. </a:t>
            </a:r>
          </a:p>
          <a:p>
            <a:pPr marL="685800" marR="0" lvl="0" indent="-685800" algn="just" rtl="0">
              <a:spcBef>
                <a:spcPts val="0"/>
              </a:spcBef>
              <a:spcAft>
                <a:spcPts val="0"/>
              </a:spcAft>
              <a:buClr>
                <a:srgbClr val="3E61FE"/>
              </a:buClr>
              <a:buSzPts val="3600"/>
              <a:buFont typeface="Noto Sans Symbols"/>
              <a:buChar char="❖"/>
            </a:pPr>
            <a:r>
              <a:rPr lang="en-US" sz="3900" dirty="0">
                <a:solidFill>
                  <a:schemeClr val="dk1"/>
                </a:solidFill>
                <a:latin typeface="Arial"/>
                <a:ea typeface="Arial"/>
                <a:cs typeface="Arial"/>
                <a:sym typeface="Arial"/>
              </a:rPr>
              <a:t>We acknowledge the AMAX Project for its support and contribution to this work</a:t>
            </a:r>
            <a:endParaRPr sz="3900" dirty="0">
              <a:solidFill>
                <a:schemeClr val="dk1"/>
              </a:solidFill>
              <a:latin typeface="Arial"/>
              <a:ea typeface="Arial"/>
              <a:cs typeface="Arial"/>
              <a:sym typeface="Arial"/>
            </a:endParaRPr>
          </a:p>
        </p:txBody>
      </p:sp>
      <p:pic>
        <p:nvPicPr>
          <p:cNvPr id="21" name="Picture 20">
            <a:extLst>
              <a:ext uri="{FF2B5EF4-FFF2-40B4-BE49-F238E27FC236}">
                <a16:creationId xmlns:a16="http://schemas.microsoft.com/office/drawing/2014/main" id="{568EC6DF-D2DA-0D70-4146-E5FDA0397736}"/>
              </a:ext>
            </a:extLst>
          </p:cNvPr>
          <p:cNvPicPr>
            <a:picLocks noChangeAspect="1"/>
          </p:cNvPicPr>
          <p:nvPr/>
        </p:nvPicPr>
        <p:blipFill>
          <a:blip r:embed="rId13"/>
          <a:stretch>
            <a:fillRect/>
          </a:stretch>
        </p:blipFill>
        <p:spPr>
          <a:xfrm>
            <a:off x="23000488" y="40773730"/>
            <a:ext cx="4850969" cy="1535399"/>
          </a:xfrm>
          <a:prstGeom prst="rect">
            <a:avLst/>
          </a:prstGeom>
        </p:spPr>
      </p:pic>
      <p:pic>
        <p:nvPicPr>
          <p:cNvPr id="28" name="Picture 27">
            <a:extLst>
              <a:ext uri="{FF2B5EF4-FFF2-40B4-BE49-F238E27FC236}">
                <a16:creationId xmlns:a16="http://schemas.microsoft.com/office/drawing/2014/main" id="{2864795F-8B72-A6D2-0D61-C46522862969}"/>
              </a:ext>
            </a:extLst>
          </p:cNvPr>
          <p:cNvPicPr>
            <a:picLocks noChangeAspect="1"/>
          </p:cNvPicPr>
          <p:nvPr/>
        </p:nvPicPr>
        <p:blipFill>
          <a:blip r:embed="rId14"/>
          <a:stretch>
            <a:fillRect/>
          </a:stretch>
        </p:blipFill>
        <p:spPr>
          <a:xfrm>
            <a:off x="15914458" y="40890803"/>
            <a:ext cx="4448014" cy="1168977"/>
          </a:xfrm>
          <a:prstGeom prst="rect">
            <a:avLst/>
          </a:prstGeom>
        </p:spPr>
      </p:pic>
    </p:spTree>
    <p:extLst>
      <p:ext uri="{BB962C8B-B14F-4D97-AF65-F5344CB8AC3E}">
        <p14:creationId xmlns:p14="http://schemas.microsoft.com/office/powerpoint/2010/main" val="91697824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503</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Noto Sans Symbols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Cooper, Nik</dc:creator>
  <cp:lastModifiedBy>Glader</cp:lastModifiedBy>
  <cp:revision>10</cp:revision>
  <dcterms:created xsi:type="dcterms:W3CDTF">2018-08-09T14:20:14Z</dcterms:created>
  <dcterms:modified xsi:type="dcterms:W3CDTF">2026-04-27T07:37:42Z</dcterms:modified>
</cp:coreProperties>
</file>